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5" d="100"/>
          <a:sy n="65" d="100"/>
        </p:scale>
        <p:origin x="-1296" y="-6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5/3/2020</a:t>
            </a:fld>
            <a:endParaRPr lang="en-US" dirty="0"/>
          </a:p>
        </p:txBody>
      </p:sp>
      <p:sp>
        <p:nvSpPr>
          <p:cNvPr id="20" name="Footer Placeholder 19"/>
          <p:cNvSpPr>
            <a:spLocks noGrp="1"/>
          </p:cNvSpPr>
          <p:nvPr>
            <p:ph type="ftr" sz="quarter" idx="11"/>
          </p:nvPr>
        </p:nvSpPr>
        <p:spPr/>
        <p:txBody>
          <a:bodyPr/>
          <a:lstStyle>
            <a:extLst/>
          </a:lstStyle>
          <a:p>
            <a:endParaRPr lang="en-US" dirty="0"/>
          </a:p>
        </p:txBody>
      </p:sp>
      <p:sp>
        <p:nvSpPr>
          <p:cNvPr id="10" name="Slide Number Placeholder 9"/>
          <p:cNvSpPr>
            <a:spLocks noGrp="1"/>
          </p:cNvSpPr>
          <p:nvPr>
            <p:ph type="sldNum" sz="quarter" idx="12"/>
          </p:nvPr>
        </p:nvSpPr>
        <p:spPr/>
        <p:txBody>
          <a:bodyPr/>
          <a:lstStyle>
            <a:extLst/>
          </a:lstStyle>
          <a:p>
            <a:fld id="{B6F15528-21DE-4FAA-801E-634DDDAF4B2B}" type="slidenum">
              <a:rPr lang="en-US" smtClean="0"/>
              <a:pPr/>
              <a:t>‹#›</a:t>
            </a:fld>
            <a:endParaRPr lang="en-US" dirty="0"/>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dirty="0"/>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5/3/2020</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5/3/2020</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dirty="0"/>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dirty="0"/>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5/3/2020</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5/3/2020</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1D8BD707-D9CF-40AE-B4C6-C98DA3205C09}" type="datetimeFigureOut">
              <a:rPr lang="en-US" smtClean="0"/>
              <a:pPr/>
              <a:t>5/3/2020</a:t>
            </a:fld>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Date Placeholder 1"/>
          <p:cNvSpPr>
            <a:spLocks noGrp="1"/>
          </p:cNvSpPr>
          <p:nvPr>
            <p:ph type="dt" sz="half" idx="10"/>
          </p:nvPr>
        </p:nvSpPr>
        <p:spPr/>
        <p:txBody>
          <a:bodyPr/>
          <a:lstStyle>
            <a:extLst/>
          </a:lstStyle>
          <a:p>
            <a:fld id="{1D8BD707-D9CF-40AE-B4C6-C98DA3205C09}" type="datetimeFigureOut">
              <a:rPr lang="en-US" smtClean="0"/>
              <a:pPr/>
              <a:t>5/3/2020</a:t>
            </a:fld>
            <a:endParaRPr lang="en-US" dirty="0"/>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dirty="0"/>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5/3/2020</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5/3/2020</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dirty="0"/>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dirty="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dirty="0"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5/3/2020</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5/3/2020</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1D8BD707-D9CF-40AE-B4C6-C98DA3205C09}" type="datetimeFigureOut">
              <a:rPr lang="en-US" smtClean="0"/>
              <a:pPr/>
              <a:t>5/3/2020</a:t>
            </a:fld>
            <a:endParaRPr lang="en-US" dirty="0"/>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dirty="0"/>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6F15528-21DE-4FAA-801E-634DDDAF4B2B}" type="slidenum">
              <a:rPr lang="en-US" smtClean="0"/>
              <a:pPr/>
              <a:t>‹#›</a:t>
            </a:fld>
            <a:endParaRPr lang="en-US" dirty="0"/>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lucidchart.com/blog/decision-making-process-step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1447800"/>
            <a:ext cx="7406640" cy="1472184"/>
          </a:xfrm>
        </p:spPr>
        <p:txBody>
          <a:bodyPr/>
          <a:lstStyle/>
          <a:p>
            <a:pPr algn="ctr"/>
            <a:r>
              <a:rPr lang="en-US" dirty="0" smtClean="0">
                <a:latin typeface="Times New Roman" panose="02020603050405020304" pitchFamily="18" charset="0"/>
                <a:cs typeface="Times New Roman" panose="02020603050405020304" pitchFamily="18" charset="0"/>
              </a:rPr>
              <a:t>Managerial Epidemiology and Decision Making in Healthcare</a:t>
            </a:r>
            <a:endParaRPr lang="en-US"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371600" y="4191000"/>
            <a:ext cx="7406640" cy="1752600"/>
          </a:xfrm>
        </p:spPr>
        <p:txBody>
          <a:bodyPr>
            <a:normAutofit fontScale="85000" lnSpcReduction="20000"/>
          </a:bodyPr>
          <a:lstStyle/>
          <a:p>
            <a:r>
              <a:rPr lang="en-US" dirty="0" smtClean="0">
                <a:latin typeface="Times New Roman" panose="02020603050405020304" pitchFamily="18" charset="0"/>
                <a:cs typeface="Times New Roman" panose="02020603050405020304" pitchFamily="18" charset="0"/>
              </a:rPr>
              <a:t>By Student’s  Name</a:t>
            </a:r>
          </a:p>
          <a:p>
            <a:r>
              <a:rPr lang="en-US" dirty="0" smtClean="0">
                <a:latin typeface="Times New Roman" panose="02020603050405020304" pitchFamily="18" charset="0"/>
                <a:cs typeface="Times New Roman" panose="02020603050405020304" pitchFamily="18" charset="0"/>
              </a:rPr>
              <a:t>Institution of Affiliation</a:t>
            </a:r>
          </a:p>
          <a:p>
            <a:r>
              <a:rPr lang="en-US" dirty="0" smtClean="0">
                <a:latin typeface="Times New Roman" panose="02020603050405020304" pitchFamily="18" charset="0"/>
                <a:cs typeface="Times New Roman" panose="02020603050405020304" pitchFamily="18" charset="0"/>
              </a:rPr>
              <a:t>Course Code and Name</a:t>
            </a:r>
          </a:p>
          <a:p>
            <a:r>
              <a:rPr lang="en-US" dirty="0" smtClean="0">
                <a:latin typeface="Times New Roman" panose="02020603050405020304" pitchFamily="18" charset="0"/>
                <a:cs typeface="Times New Roman" panose="02020603050405020304" pitchFamily="18" charset="0"/>
              </a:rPr>
              <a:t>Professor</a:t>
            </a:r>
          </a:p>
          <a:p>
            <a:r>
              <a:rPr lang="en-US" dirty="0" smtClean="0">
                <a:latin typeface="Times New Roman" panose="02020603050405020304" pitchFamily="18" charset="0"/>
                <a:cs typeface="Times New Roman" panose="02020603050405020304" pitchFamily="18" charset="0"/>
              </a:rPr>
              <a:t>Date</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1669770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latin typeface="Times New Roman" panose="02020603050405020304" pitchFamily="18" charset="0"/>
                <a:cs typeface="Times New Roman" panose="02020603050405020304" pitchFamily="18" charset="0"/>
              </a:rPr>
              <a:t>Why learn about Managerial Epidemiology?</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295400" y="2057400"/>
            <a:ext cx="7498080" cy="4800600"/>
          </a:xfrm>
        </p:spPr>
        <p:txBody>
          <a:bodyPr>
            <a:normAutofit fontScale="92500" lnSpcReduction="20000"/>
          </a:bodyPr>
          <a:lstStyle/>
          <a:p>
            <a:pPr marL="82296" indent="0">
              <a:buNone/>
            </a:pPr>
            <a:r>
              <a:rPr lang="en-US" b="1" dirty="0" smtClean="0">
                <a:latin typeface="Times New Roman" panose="02020603050405020304" pitchFamily="18" charset="0"/>
                <a:cs typeface="Times New Roman" panose="02020603050405020304" pitchFamily="18" charset="0"/>
              </a:rPr>
              <a:t>Managerial Epidemiology </a:t>
            </a:r>
            <a:r>
              <a:rPr lang="en-US" dirty="0" smtClean="0">
                <a:latin typeface="Times New Roman" panose="02020603050405020304" pitchFamily="18" charset="0"/>
                <a:cs typeface="Times New Roman" panose="02020603050405020304" pitchFamily="18" charset="0"/>
              </a:rPr>
              <a:t>– is the use of epidemiological tools in health care management</a:t>
            </a:r>
          </a:p>
          <a:p>
            <a:pPr marL="82296" indent="0">
              <a:buNone/>
            </a:pPr>
            <a:r>
              <a:rPr lang="en-US" b="1" dirty="0" smtClean="0">
                <a:latin typeface="Times New Roman" panose="02020603050405020304" pitchFamily="18" charset="0"/>
                <a:cs typeface="Times New Roman" panose="02020603050405020304" pitchFamily="18" charset="0"/>
              </a:rPr>
              <a:t>Why managerial epidemiology?</a:t>
            </a:r>
          </a:p>
          <a:p>
            <a:pPr>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Helps in designing and managing healthcare for populations (Fos, 2005)</a:t>
            </a:r>
          </a:p>
          <a:p>
            <a:pPr>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To effectively manage resources in a bid to maintain and promote health of populations</a:t>
            </a:r>
          </a:p>
          <a:p>
            <a:pPr>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To improve decisions about the management of health issues using epidemiological concepts and tools (Fleming, 2008)</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3649927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anose="02020603050405020304" pitchFamily="18" charset="0"/>
                <a:cs typeface="Times New Roman" panose="02020603050405020304" pitchFamily="18" charset="0"/>
              </a:rPr>
              <a:t>Types of data and studies to be familiar with:</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295400" y="1828800"/>
            <a:ext cx="7498080" cy="4800600"/>
          </a:xfrm>
        </p:spPr>
        <p:txBody>
          <a:bodyPr>
            <a:normAutofit fontScale="70000" lnSpcReduction="20000"/>
          </a:bodyPr>
          <a:lstStyle/>
          <a:p>
            <a:pPr marL="82296" indent="0">
              <a:buNone/>
            </a:pPr>
            <a:r>
              <a:rPr lang="en-US" b="1" dirty="0" smtClean="0">
                <a:latin typeface="Times New Roman" panose="02020603050405020304" pitchFamily="18" charset="0"/>
                <a:cs typeface="Times New Roman" panose="02020603050405020304" pitchFamily="18" charset="0"/>
              </a:rPr>
              <a:t>Data:</a:t>
            </a:r>
          </a:p>
          <a:p>
            <a:pPr>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Qualitative </a:t>
            </a:r>
          </a:p>
          <a:p>
            <a:pPr>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Quantitative </a:t>
            </a:r>
          </a:p>
          <a:p>
            <a:pPr>
              <a:buFont typeface="Wingdings" panose="05000000000000000000" pitchFamily="2" charset="2"/>
              <a:buChar char="ü"/>
            </a:pPr>
            <a:endParaRPr lang="en-US" dirty="0" smtClean="0">
              <a:latin typeface="Times New Roman" panose="02020603050405020304" pitchFamily="18" charset="0"/>
              <a:cs typeface="Times New Roman" panose="02020603050405020304" pitchFamily="18" charset="0"/>
            </a:endParaRPr>
          </a:p>
          <a:p>
            <a:pPr marL="82296" indent="0">
              <a:buNone/>
            </a:pPr>
            <a:r>
              <a:rPr lang="en-US" b="1" dirty="0" smtClean="0">
                <a:latin typeface="Times New Roman" panose="02020603050405020304" pitchFamily="18" charset="0"/>
                <a:cs typeface="Times New Roman" panose="02020603050405020304" pitchFamily="18" charset="0"/>
              </a:rPr>
              <a:t>Studies </a:t>
            </a:r>
            <a:r>
              <a:rPr lang="en-US" dirty="0" smtClean="0">
                <a:latin typeface="Times New Roman" panose="02020603050405020304" pitchFamily="18" charset="0"/>
                <a:cs typeface="Times New Roman" panose="02020603050405020304" pitchFamily="18" charset="0"/>
              </a:rPr>
              <a:t>(Gordis, 2014)</a:t>
            </a:r>
            <a:r>
              <a:rPr lang="en-US" b="1" dirty="0" smtClean="0">
                <a:latin typeface="Times New Roman" panose="02020603050405020304" pitchFamily="18" charset="0"/>
                <a:cs typeface="Times New Roman" panose="02020603050405020304" pitchFamily="18" charset="0"/>
              </a:rPr>
              <a:t>:</a:t>
            </a:r>
          </a:p>
          <a:p>
            <a:pPr marL="82296" indent="0">
              <a:buNone/>
            </a:pPr>
            <a:r>
              <a:rPr lang="en-US" b="1" dirty="0" smtClean="0">
                <a:latin typeface="Times New Roman" panose="02020603050405020304" pitchFamily="18" charset="0"/>
                <a:cs typeface="Times New Roman" panose="02020603050405020304" pitchFamily="18" charset="0"/>
              </a:rPr>
              <a:t>A) Quantitative studies</a:t>
            </a:r>
          </a:p>
          <a:p>
            <a:pPr marL="82296" indent="0">
              <a:buNone/>
            </a:pPr>
            <a:r>
              <a:rPr lang="en-US" dirty="0" smtClean="0">
                <a:latin typeface="Times New Roman" panose="02020603050405020304" pitchFamily="18" charset="0"/>
                <a:cs typeface="Times New Roman" panose="02020603050405020304" pitchFamily="18" charset="0"/>
              </a:rPr>
              <a:t>1) Observational studies: </a:t>
            </a:r>
          </a:p>
          <a:p>
            <a:pPr>
              <a:buFont typeface="Wingdings" panose="05000000000000000000" pitchFamily="2" charset="2"/>
              <a:buChar char="v"/>
            </a:pPr>
            <a:r>
              <a:rPr lang="en-US" dirty="0" smtClean="0">
                <a:solidFill>
                  <a:srgbClr val="FF0000"/>
                </a:solidFill>
                <a:latin typeface="Times New Roman" panose="02020603050405020304" pitchFamily="18" charset="0"/>
                <a:cs typeface="Times New Roman" panose="02020603050405020304" pitchFamily="18" charset="0"/>
              </a:rPr>
              <a:t>Descriptive study designs </a:t>
            </a:r>
            <a:r>
              <a:rPr lang="en-US" i="1" dirty="0" smtClean="0">
                <a:latin typeface="Times New Roman" panose="02020603050405020304" pitchFamily="18" charset="0"/>
                <a:cs typeface="Times New Roman" panose="02020603050405020304" pitchFamily="18" charset="0"/>
              </a:rPr>
              <a:t>– ecological/ correlational, cross-sectional, case series, and case reports </a:t>
            </a:r>
          </a:p>
          <a:p>
            <a:pPr>
              <a:buFont typeface="Wingdings" panose="05000000000000000000" pitchFamily="2" charset="2"/>
              <a:buChar char="v"/>
            </a:pPr>
            <a:r>
              <a:rPr lang="en-US" dirty="0" smtClean="0">
                <a:solidFill>
                  <a:srgbClr val="FF0000"/>
                </a:solidFill>
                <a:latin typeface="Times New Roman" panose="02020603050405020304" pitchFamily="18" charset="0"/>
                <a:cs typeface="Times New Roman" panose="02020603050405020304" pitchFamily="18" charset="0"/>
              </a:rPr>
              <a:t>Analytical study designs </a:t>
            </a:r>
            <a:r>
              <a:rPr lang="en-US" dirty="0" smtClean="0">
                <a:latin typeface="Times New Roman" panose="02020603050405020304" pitchFamily="18" charset="0"/>
                <a:cs typeface="Times New Roman" panose="02020603050405020304" pitchFamily="18" charset="0"/>
              </a:rPr>
              <a:t>- </a:t>
            </a:r>
            <a:r>
              <a:rPr lang="en-US" i="1" dirty="0" smtClean="0">
                <a:latin typeface="Times New Roman" panose="02020603050405020304" pitchFamily="18" charset="0"/>
                <a:cs typeface="Times New Roman" panose="02020603050405020304" pitchFamily="18" charset="0"/>
              </a:rPr>
              <a:t>cohort and case control studies</a:t>
            </a:r>
          </a:p>
          <a:p>
            <a:pPr marL="82296" indent="0">
              <a:buNone/>
            </a:pPr>
            <a:r>
              <a:rPr lang="en-US" dirty="0" smtClean="0">
                <a:latin typeface="Times New Roman" panose="02020603050405020304" pitchFamily="18" charset="0"/>
                <a:cs typeface="Times New Roman" panose="02020603050405020304" pitchFamily="18" charset="0"/>
              </a:rPr>
              <a:t>2) Experimental/ Interventional studies:</a:t>
            </a:r>
          </a:p>
          <a:p>
            <a:pPr>
              <a:buFont typeface="Wingdings" panose="05000000000000000000" pitchFamily="2" charset="2"/>
              <a:buChar char="v"/>
            </a:pPr>
            <a:r>
              <a:rPr lang="en-US" dirty="0" smtClean="0">
                <a:solidFill>
                  <a:srgbClr val="FF0000"/>
                </a:solidFill>
                <a:latin typeface="Times New Roman" panose="02020603050405020304" pitchFamily="18" charset="0"/>
                <a:cs typeface="Times New Roman" panose="02020603050405020304" pitchFamily="18" charset="0"/>
              </a:rPr>
              <a:t>Randomized Control Trail (RCT)</a:t>
            </a:r>
          </a:p>
          <a:p>
            <a:pPr>
              <a:buFont typeface="Wingdings" panose="05000000000000000000" pitchFamily="2" charset="2"/>
              <a:buChar char="v"/>
            </a:pPr>
            <a:r>
              <a:rPr lang="en-US" dirty="0" smtClean="0">
                <a:solidFill>
                  <a:srgbClr val="FF0000"/>
                </a:solidFill>
                <a:latin typeface="Times New Roman" panose="02020603050405020304" pitchFamily="18" charset="0"/>
                <a:cs typeface="Times New Roman" panose="02020603050405020304" pitchFamily="18" charset="0"/>
              </a:rPr>
              <a:t>Field Trial</a:t>
            </a:r>
          </a:p>
          <a:p>
            <a:pPr>
              <a:buFont typeface="Wingdings" panose="05000000000000000000" pitchFamily="2" charset="2"/>
              <a:buChar char="v"/>
            </a:pPr>
            <a:r>
              <a:rPr lang="en-US" dirty="0" smtClean="0">
                <a:solidFill>
                  <a:srgbClr val="FF0000"/>
                </a:solidFill>
                <a:latin typeface="Times New Roman" panose="02020603050405020304" pitchFamily="18" charset="0"/>
                <a:cs typeface="Times New Roman" panose="02020603050405020304" pitchFamily="18" charset="0"/>
              </a:rPr>
              <a:t>Community Trial</a:t>
            </a:r>
          </a:p>
          <a:p>
            <a:pPr marL="82296"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6464230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latin typeface="Times New Roman" panose="02020603050405020304" pitchFamily="18" charset="0"/>
                <a:cs typeface="Times New Roman" panose="02020603050405020304" pitchFamily="18" charset="0"/>
              </a:rPr>
              <a:t>Types of data and studies to be familiar with</a:t>
            </a:r>
            <a:r>
              <a:rPr lang="en-US" dirty="0" smtClean="0">
                <a:latin typeface="Times New Roman" panose="02020603050405020304" pitchFamily="18" charset="0"/>
                <a:cs typeface="Times New Roman" panose="02020603050405020304" pitchFamily="18" charset="0"/>
              </a:rPr>
              <a:t>: cont’d</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371600" y="1905000"/>
            <a:ext cx="7498080" cy="4800600"/>
          </a:xfrm>
        </p:spPr>
        <p:txBody>
          <a:bodyPr>
            <a:normAutofit fontScale="70000" lnSpcReduction="20000"/>
          </a:bodyPr>
          <a:lstStyle/>
          <a:p>
            <a:pPr marL="82296" indent="0">
              <a:buNone/>
            </a:pPr>
            <a:r>
              <a:rPr lang="en-US" b="1" dirty="0" smtClean="0">
                <a:latin typeface="Times New Roman" panose="02020603050405020304" pitchFamily="18" charset="0"/>
                <a:cs typeface="Times New Roman" panose="02020603050405020304" pitchFamily="18" charset="0"/>
              </a:rPr>
              <a:t>B) Qualitative studies</a:t>
            </a:r>
          </a:p>
          <a:p>
            <a:pPr marL="596646" indent="-514350">
              <a:buFont typeface="+mj-lt"/>
              <a:buAutoNum type="arabicParenR"/>
            </a:pPr>
            <a:r>
              <a:rPr lang="en-US" dirty="0" smtClean="0">
                <a:latin typeface="Times New Roman" panose="02020603050405020304" pitchFamily="18" charset="0"/>
                <a:cs typeface="Times New Roman" panose="02020603050405020304" pitchFamily="18" charset="0"/>
              </a:rPr>
              <a:t>Case study</a:t>
            </a:r>
          </a:p>
          <a:p>
            <a:pPr marL="596646" indent="-514350">
              <a:buFont typeface="+mj-lt"/>
              <a:buAutoNum type="arabicParenR"/>
            </a:pPr>
            <a:r>
              <a:rPr lang="en-US" dirty="0" smtClean="0">
                <a:latin typeface="Times New Roman" panose="02020603050405020304" pitchFamily="18" charset="0"/>
                <a:cs typeface="Times New Roman" panose="02020603050405020304" pitchFamily="18" charset="0"/>
              </a:rPr>
              <a:t>Ethnography</a:t>
            </a:r>
          </a:p>
          <a:p>
            <a:pPr marL="596646" indent="-514350">
              <a:buFont typeface="+mj-lt"/>
              <a:buAutoNum type="arabicParenR"/>
            </a:pPr>
            <a:r>
              <a:rPr lang="en-US" dirty="0" smtClean="0">
                <a:latin typeface="Times New Roman" panose="02020603050405020304" pitchFamily="18" charset="0"/>
                <a:cs typeface="Times New Roman" panose="02020603050405020304" pitchFamily="18" charset="0"/>
              </a:rPr>
              <a:t>Phenomenology</a:t>
            </a:r>
          </a:p>
          <a:p>
            <a:pPr marL="596646" indent="-514350">
              <a:buFont typeface="+mj-lt"/>
              <a:buAutoNum type="arabicParenR"/>
            </a:pPr>
            <a:r>
              <a:rPr lang="en-US" dirty="0" smtClean="0">
                <a:latin typeface="Times New Roman" panose="02020603050405020304" pitchFamily="18" charset="0"/>
                <a:cs typeface="Times New Roman" panose="02020603050405020304" pitchFamily="18" charset="0"/>
              </a:rPr>
              <a:t>Grounded Theory</a:t>
            </a:r>
          </a:p>
          <a:p>
            <a:pPr marL="596646" indent="-514350">
              <a:buFont typeface="+mj-lt"/>
              <a:buAutoNum type="arabicParenR"/>
            </a:pPr>
            <a:r>
              <a:rPr lang="en-US" dirty="0" smtClean="0">
                <a:latin typeface="Times New Roman" panose="02020603050405020304" pitchFamily="18" charset="0"/>
                <a:cs typeface="Times New Roman" panose="02020603050405020304" pitchFamily="18" charset="0"/>
              </a:rPr>
              <a:t>Historical studies</a:t>
            </a:r>
          </a:p>
          <a:p>
            <a:pPr marL="596646" indent="-514350">
              <a:buFont typeface="+mj-lt"/>
              <a:buAutoNum type="arabicParenR"/>
            </a:pPr>
            <a:endParaRPr lang="en-US" dirty="0" smtClean="0">
              <a:latin typeface="Times New Roman" panose="02020603050405020304" pitchFamily="18" charset="0"/>
              <a:cs typeface="Times New Roman" panose="02020603050405020304" pitchFamily="18" charset="0"/>
            </a:endParaRPr>
          </a:p>
          <a:p>
            <a:pPr marL="82296" indent="0">
              <a:buNone/>
            </a:pPr>
            <a:r>
              <a:rPr lang="en-US" b="1" dirty="0" smtClean="0">
                <a:latin typeface="Times New Roman" panose="02020603050405020304" pitchFamily="18" charset="0"/>
                <a:cs typeface="Times New Roman" panose="02020603050405020304" pitchFamily="18" charset="0"/>
              </a:rPr>
              <a:t>Applicability in managerial functions:</a:t>
            </a:r>
          </a:p>
          <a:p>
            <a:pPr>
              <a:buFont typeface="Wingdings" panose="05000000000000000000" pitchFamily="2" charset="2"/>
              <a:buChar char="§"/>
            </a:pPr>
            <a:r>
              <a:rPr lang="en-US" dirty="0" smtClean="0">
                <a:latin typeface="Times New Roman" panose="02020603050405020304" pitchFamily="18" charset="0"/>
                <a:cs typeface="Times New Roman" panose="02020603050405020304" pitchFamily="18" charset="0"/>
              </a:rPr>
              <a:t>Employed is assessing the: </a:t>
            </a:r>
          </a:p>
          <a:p>
            <a:pPr>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quality and cost of healthcare, </a:t>
            </a:r>
          </a:p>
          <a:p>
            <a:pPr>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success of intervention programs,</a:t>
            </a:r>
          </a:p>
          <a:p>
            <a:pPr>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in determining the effectiveness of different drugs during their development process, etc.</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5026123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Managerial issue: Case study</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77500" lnSpcReduction="20000"/>
          </a:bodyPr>
          <a:lstStyle/>
          <a:p>
            <a:pPr marL="82296" indent="0">
              <a:buNone/>
            </a:pPr>
            <a:r>
              <a:rPr lang="en-US" i="1" dirty="0" smtClean="0">
                <a:latin typeface="Times New Roman" panose="02020603050405020304" pitchFamily="18" charset="0"/>
                <a:cs typeface="Times New Roman" panose="02020603050405020304" pitchFamily="18" charset="0"/>
              </a:rPr>
              <a:t>Your faculty (the community hospital you work for: Board of director’s) is interested in launching a </a:t>
            </a:r>
            <a:r>
              <a:rPr lang="en-US" b="1" i="1" dirty="0" smtClean="0">
                <a:latin typeface="Times New Roman" panose="02020603050405020304" pitchFamily="18" charset="0"/>
                <a:cs typeface="Times New Roman" panose="02020603050405020304" pitchFamily="18" charset="0"/>
              </a:rPr>
              <a:t>free mobile health care service</a:t>
            </a:r>
            <a:r>
              <a:rPr lang="en-US" i="1" dirty="0" smtClean="0">
                <a:latin typeface="Times New Roman" panose="02020603050405020304" pitchFamily="18" charset="0"/>
                <a:cs typeface="Times New Roman" panose="02020603050405020304" pitchFamily="18" charset="0"/>
              </a:rPr>
              <a:t> for the rural community residing in the catchment area served by the hospital.  It is the Board’s belief that offering free medial services within the rural community will help to significantly reduce the burden of disease witnessed within this community by way of helping to increase access and utilization of the free health care services being offered by the community members. The Board members want to make sure that they are making the right decision and have directed you to identify the </a:t>
            </a:r>
            <a:r>
              <a:rPr lang="en-US" b="1" i="1" dirty="0" smtClean="0">
                <a:latin typeface="Times New Roman" panose="02020603050405020304" pitchFamily="18" charset="0"/>
                <a:cs typeface="Times New Roman" panose="02020603050405020304" pitchFamily="18" charset="0"/>
              </a:rPr>
              <a:t>current</a:t>
            </a:r>
            <a:r>
              <a:rPr lang="en-US" i="1" dirty="0" smtClean="0">
                <a:latin typeface="Times New Roman" panose="02020603050405020304" pitchFamily="18" charset="0"/>
                <a:cs typeface="Times New Roman" panose="02020603050405020304" pitchFamily="18" charset="0"/>
              </a:rPr>
              <a:t> and </a:t>
            </a:r>
            <a:r>
              <a:rPr lang="en-US" b="1" i="1" dirty="0" smtClean="0">
                <a:latin typeface="Times New Roman" panose="02020603050405020304" pitchFamily="18" charset="0"/>
                <a:cs typeface="Times New Roman" panose="02020603050405020304" pitchFamily="18" charset="0"/>
              </a:rPr>
              <a:t>future</a:t>
            </a:r>
            <a:r>
              <a:rPr lang="en-US" i="1" dirty="0" smtClean="0">
                <a:latin typeface="Times New Roman" panose="02020603050405020304" pitchFamily="18" charset="0"/>
                <a:cs typeface="Times New Roman" panose="02020603050405020304" pitchFamily="18" charset="0"/>
              </a:rPr>
              <a:t> needs of the target rural community in bid to tailor the services of the mobile health care service to the needs of the target population. </a:t>
            </a:r>
            <a:endParaRPr lang="en-US"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050408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smtClean="0">
                <a:latin typeface="Times New Roman" panose="02020603050405020304" pitchFamily="18" charset="0"/>
                <a:cs typeface="Times New Roman" panose="02020603050405020304" pitchFamily="18" charset="0"/>
              </a:rPr>
              <a:t>How to Develop Good Decisions</a:t>
            </a: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435608" y="1447800"/>
            <a:ext cx="7498080" cy="5257800"/>
          </a:xfrm>
        </p:spPr>
        <p:txBody>
          <a:bodyPr>
            <a:normAutofit fontScale="85000" lnSpcReduction="20000"/>
          </a:bodyPr>
          <a:lstStyle/>
          <a:p>
            <a:pPr marL="596646" indent="-514350">
              <a:buAutoNum type="arabicParenR"/>
            </a:pPr>
            <a:r>
              <a:rPr lang="en-US" dirty="0" smtClean="0">
                <a:latin typeface="Times New Roman" panose="02020603050405020304" pitchFamily="18" charset="0"/>
                <a:cs typeface="Times New Roman" panose="02020603050405020304" pitchFamily="18" charset="0"/>
              </a:rPr>
              <a:t>Collect evidence around the topic</a:t>
            </a:r>
          </a:p>
          <a:p>
            <a:pPr marL="596646" indent="-514350">
              <a:buAutoNum type="arabicParenR"/>
            </a:pPr>
            <a:endParaRPr lang="en-US" dirty="0" smtClean="0">
              <a:latin typeface="Times New Roman" panose="02020603050405020304" pitchFamily="18" charset="0"/>
              <a:cs typeface="Times New Roman" panose="02020603050405020304" pitchFamily="18" charset="0"/>
            </a:endParaRPr>
          </a:p>
          <a:p>
            <a:pPr marL="82296" indent="0">
              <a:buNone/>
            </a:pPr>
            <a:r>
              <a:rPr lang="en-US" b="1" dirty="0" smtClean="0">
                <a:latin typeface="Times New Roman" panose="02020603050405020304" pitchFamily="18" charset="0"/>
                <a:cs typeface="Times New Roman" panose="02020603050405020304" pitchFamily="18" charset="0"/>
              </a:rPr>
              <a:t>How?</a:t>
            </a:r>
            <a:r>
              <a:rPr lang="en-US" dirty="0" smtClean="0">
                <a:latin typeface="Times New Roman" panose="02020603050405020304" pitchFamily="18" charset="0"/>
                <a:cs typeface="Times New Roman" panose="02020603050405020304" pitchFamily="18" charset="0"/>
              </a:rPr>
              <a:t> By conducting extensive research</a:t>
            </a:r>
          </a:p>
          <a:p>
            <a:pPr marL="82296" indent="0">
              <a:buNone/>
            </a:pPr>
            <a:endParaRPr lang="en-US" dirty="0" smtClean="0">
              <a:latin typeface="Times New Roman" panose="02020603050405020304" pitchFamily="18" charset="0"/>
              <a:cs typeface="Times New Roman" panose="02020603050405020304" pitchFamily="18" charset="0"/>
            </a:endParaRPr>
          </a:p>
          <a:p>
            <a:pPr marL="82296" indent="0">
              <a:buNone/>
            </a:pPr>
            <a:r>
              <a:rPr lang="en-US" b="1" dirty="0" smtClean="0">
                <a:latin typeface="Times New Roman" panose="02020603050405020304" pitchFamily="18" charset="0"/>
                <a:cs typeface="Times New Roman" panose="02020603050405020304" pitchFamily="18" charset="0"/>
              </a:rPr>
              <a:t>Types of evidence you will need:</a:t>
            </a:r>
          </a:p>
          <a:p>
            <a:pPr>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Statistics on the effectiveness of free mobile healthcare services in reducing burden of disease</a:t>
            </a:r>
          </a:p>
          <a:p>
            <a:pPr>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Cost of launching and operating free mobile clinic</a:t>
            </a:r>
          </a:p>
          <a:p>
            <a:pPr>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 Enumerate all the requirements: resources (time, human resource, infrastructure, and the capital)</a:t>
            </a:r>
          </a:p>
          <a:p>
            <a:pPr>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Identify the health needs of the target population. </a:t>
            </a:r>
            <a:r>
              <a:rPr lang="en-US" b="1" dirty="0" smtClean="0">
                <a:latin typeface="Times New Roman" panose="02020603050405020304" pitchFamily="18" charset="0"/>
                <a:cs typeface="Times New Roman" panose="02020603050405020304" pitchFamily="18" charset="0"/>
              </a:rPr>
              <a:t>How?</a:t>
            </a:r>
            <a:r>
              <a:rPr lang="en-US" dirty="0" smtClean="0">
                <a:latin typeface="Times New Roman" panose="02020603050405020304" pitchFamily="18" charset="0"/>
                <a:cs typeface="Times New Roman" panose="02020603050405020304" pitchFamily="18" charset="0"/>
              </a:rPr>
              <a:t> RESEARCH STUDIES e.g. Surveys</a:t>
            </a:r>
          </a:p>
          <a:p>
            <a:pPr>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External opportunities and threats to the project</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6067981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dirty="0" smtClean="0">
                <a:latin typeface="Times New Roman" panose="02020603050405020304" pitchFamily="18" charset="0"/>
                <a:cs typeface="Times New Roman" panose="02020603050405020304" pitchFamily="18" charset="0"/>
              </a:rPr>
              <a:t>Why These Evidence?</a:t>
            </a:r>
            <a:endParaRPr lang="en-US" sz="4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435608" y="1447800"/>
            <a:ext cx="7498080" cy="5029200"/>
          </a:xfrm>
        </p:spPr>
        <p:txBody>
          <a:bodyPr>
            <a:normAutofit fontScale="77500" lnSpcReduction="20000"/>
          </a:bodyPr>
          <a:lstStyle/>
          <a:p>
            <a:pPr marL="596646" indent="-514350">
              <a:buAutoNum type="arabicParenR"/>
            </a:pPr>
            <a:r>
              <a:rPr lang="en-US" i="1" dirty="0" smtClean="0">
                <a:latin typeface="Times New Roman" panose="02020603050405020304" pitchFamily="18" charset="0"/>
                <a:cs typeface="Times New Roman" panose="02020603050405020304" pitchFamily="18" charset="0"/>
              </a:rPr>
              <a:t>Statistics </a:t>
            </a:r>
            <a:r>
              <a:rPr lang="en-US" i="1" dirty="0">
                <a:latin typeface="Times New Roman" panose="02020603050405020304" pitchFamily="18" charset="0"/>
                <a:cs typeface="Times New Roman" panose="02020603050405020304" pitchFamily="18" charset="0"/>
              </a:rPr>
              <a:t>on the </a:t>
            </a:r>
            <a:r>
              <a:rPr lang="en-US" i="1" dirty="0" smtClean="0">
                <a:latin typeface="Times New Roman" panose="02020603050405020304" pitchFamily="18" charset="0"/>
                <a:cs typeface="Times New Roman" panose="02020603050405020304" pitchFamily="18" charset="0"/>
              </a:rPr>
              <a:t>effectiveness</a:t>
            </a:r>
            <a:r>
              <a:rPr lang="en-US" dirty="0" smtClean="0">
                <a:latin typeface="Times New Roman" panose="02020603050405020304" pitchFamily="18" charset="0"/>
                <a:cs typeface="Times New Roman" panose="02020603050405020304" pitchFamily="18" charset="0"/>
              </a:rPr>
              <a:t>: to determine if the project will actualize the aims for which it is created</a:t>
            </a:r>
          </a:p>
          <a:p>
            <a:pPr marL="596646" indent="-514350">
              <a:buAutoNum type="arabicParenR"/>
            </a:pPr>
            <a:r>
              <a:rPr lang="en-US" i="1" dirty="0" smtClean="0">
                <a:latin typeface="Times New Roman" panose="02020603050405020304" pitchFamily="18" charset="0"/>
                <a:cs typeface="Times New Roman" panose="02020603050405020304" pitchFamily="18" charset="0"/>
              </a:rPr>
              <a:t>Resource analysis: </a:t>
            </a:r>
            <a:r>
              <a:rPr lang="en-US" dirty="0" smtClean="0">
                <a:latin typeface="Times New Roman" panose="02020603050405020304" pitchFamily="18" charset="0"/>
                <a:cs typeface="Times New Roman" panose="02020603050405020304" pitchFamily="18" charset="0"/>
              </a:rPr>
              <a:t>to determine the amount of investment that the hospital will be committing to in comparison to the returns on investment. </a:t>
            </a:r>
          </a:p>
          <a:p>
            <a:pPr>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Was the project worth it? </a:t>
            </a:r>
          </a:p>
          <a:p>
            <a:pPr>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Did it achieve the objectives?</a:t>
            </a:r>
          </a:p>
          <a:p>
            <a:pPr marL="82296" indent="0">
              <a:buNone/>
            </a:pPr>
            <a:endParaRPr lang="en-US" dirty="0" smtClean="0">
              <a:latin typeface="Times New Roman" panose="02020603050405020304" pitchFamily="18" charset="0"/>
              <a:cs typeface="Times New Roman" panose="02020603050405020304" pitchFamily="18" charset="0"/>
            </a:endParaRPr>
          </a:p>
          <a:p>
            <a:pPr marL="596646" indent="-514350">
              <a:buAutoNum type="arabicParenR" startAt="3"/>
            </a:pPr>
            <a:r>
              <a:rPr lang="en-US" i="1" dirty="0" smtClean="0">
                <a:latin typeface="Times New Roman" panose="02020603050405020304" pitchFamily="18" charset="0"/>
                <a:cs typeface="Times New Roman" panose="02020603050405020304" pitchFamily="18" charset="0"/>
              </a:rPr>
              <a:t>Analysis of the external threats and opportunities</a:t>
            </a:r>
            <a:r>
              <a:rPr lang="en-US" dirty="0" smtClean="0">
                <a:latin typeface="Times New Roman" panose="02020603050405020304" pitchFamily="18" charset="0"/>
                <a:cs typeface="Times New Roman" panose="02020603050405020304" pitchFamily="18" charset="0"/>
              </a:rPr>
              <a:t>: to help determine the future, continuity, and the sustainability of the project in coming periods. </a:t>
            </a:r>
          </a:p>
          <a:p>
            <a:pPr marL="82296" indent="0">
              <a:buNone/>
            </a:pP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Also to identify the potential challenges early so that the appropriate mitigation strategies can be implemented.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6520524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944562"/>
          </a:xfrm>
        </p:spPr>
        <p:txBody>
          <a:bodyPr>
            <a:noAutofit/>
          </a:bodyPr>
          <a:lstStyle/>
          <a:p>
            <a:pPr algn="ctr"/>
            <a:r>
              <a:rPr lang="en-US" sz="3600" dirty="0" smtClean="0">
                <a:latin typeface="Times New Roman" panose="02020603050405020304" pitchFamily="18" charset="0"/>
                <a:cs typeface="Times New Roman" panose="02020603050405020304" pitchFamily="18" charset="0"/>
              </a:rPr>
              <a:t>Epidemiological data, studies, and metrics needed to support the decision-making process</a:t>
            </a: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371600" y="1676400"/>
            <a:ext cx="7498080" cy="4800600"/>
          </a:xfrm>
        </p:spPr>
        <p:txBody>
          <a:bodyPr>
            <a:normAutofit fontScale="70000" lnSpcReduction="20000"/>
          </a:bodyPr>
          <a:lstStyle/>
          <a:p>
            <a:pPr marL="82296" indent="0">
              <a:buNone/>
            </a:pPr>
            <a:r>
              <a:rPr lang="en-US" b="1" dirty="0" smtClean="0">
                <a:latin typeface="Times New Roman" panose="02020603050405020304" pitchFamily="18" charset="0"/>
                <a:cs typeface="Times New Roman" panose="02020603050405020304" pitchFamily="18" charset="0"/>
              </a:rPr>
              <a:t>Studies:</a:t>
            </a:r>
          </a:p>
          <a:p>
            <a:pPr marL="82296" indent="0">
              <a:buNone/>
            </a:pPr>
            <a:r>
              <a:rPr lang="en-US" dirty="0" smtClean="0">
                <a:solidFill>
                  <a:srgbClr val="FF0000"/>
                </a:solidFill>
                <a:latin typeface="Times New Roman" panose="02020603050405020304" pitchFamily="18" charset="0"/>
                <a:cs typeface="Times New Roman" panose="02020603050405020304" pitchFamily="18" charset="0"/>
              </a:rPr>
              <a:t>Survey</a:t>
            </a:r>
            <a:r>
              <a:rPr lang="en-US" dirty="0" smtClean="0">
                <a:latin typeface="Times New Roman" panose="02020603050405020304" pitchFamily="18" charset="0"/>
                <a:cs typeface="Times New Roman" panose="02020603050405020304" pitchFamily="18" charset="0"/>
              </a:rPr>
              <a:t> – to identify the target population needs</a:t>
            </a:r>
          </a:p>
          <a:p>
            <a:pPr marL="82296" indent="0">
              <a:buNone/>
            </a:pPr>
            <a:r>
              <a:rPr lang="en-US" dirty="0" smtClean="0">
                <a:solidFill>
                  <a:srgbClr val="FF0000"/>
                </a:solidFill>
                <a:latin typeface="Times New Roman" panose="02020603050405020304" pitchFamily="18" charset="0"/>
                <a:cs typeface="Times New Roman" panose="02020603050405020304" pitchFamily="18" charset="0"/>
              </a:rPr>
              <a:t>Field and community trials </a:t>
            </a:r>
            <a:r>
              <a:rPr lang="en-US" dirty="0" smtClean="0">
                <a:latin typeface="Times New Roman" panose="02020603050405020304" pitchFamily="18" charset="0"/>
                <a:cs typeface="Times New Roman" panose="02020603050405020304" pitchFamily="18" charset="0"/>
              </a:rPr>
              <a:t>– to highlight the cost and success rates of prior such projects in achieving their objectives.</a:t>
            </a:r>
          </a:p>
          <a:p>
            <a:pPr marL="82296" indent="0">
              <a:buNone/>
            </a:pPr>
            <a:r>
              <a:rPr lang="en-US" b="1" dirty="0" smtClean="0">
                <a:latin typeface="Times New Roman" panose="02020603050405020304" pitchFamily="18" charset="0"/>
                <a:cs typeface="Times New Roman" panose="02020603050405020304" pitchFamily="18" charset="0"/>
              </a:rPr>
              <a:t>Data: </a:t>
            </a:r>
          </a:p>
          <a:p>
            <a:pPr marL="82296" indent="0">
              <a:buNone/>
            </a:pPr>
            <a:r>
              <a:rPr lang="en-US" dirty="0" smtClean="0">
                <a:latin typeface="Times New Roman" panose="02020603050405020304" pitchFamily="18" charset="0"/>
                <a:cs typeface="Times New Roman" panose="02020603050405020304" pitchFamily="18" charset="0"/>
              </a:rPr>
              <a:t>Both </a:t>
            </a:r>
            <a:r>
              <a:rPr lang="en-US" dirty="0" smtClean="0">
                <a:solidFill>
                  <a:srgbClr val="FF0000"/>
                </a:solidFill>
                <a:latin typeface="Times New Roman" panose="02020603050405020304" pitchFamily="18" charset="0"/>
                <a:cs typeface="Times New Roman" panose="02020603050405020304" pitchFamily="18" charset="0"/>
              </a:rPr>
              <a:t>qualitative</a:t>
            </a:r>
            <a:r>
              <a:rPr lang="en-US" dirty="0" smtClean="0">
                <a:latin typeface="Times New Roman" panose="02020603050405020304" pitchFamily="18" charset="0"/>
                <a:cs typeface="Times New Roman" panose="02020603050405020304" pitchFamily="18" charset="0"/>
              </a:rPr>
              <a:t> and </a:t>
            </a:r>
            <a:r>
              <a:rPr lang="en-US" dirty="0" smtClean="0">
                <a:solidFill>
                  <a:srgbClr val="FF0000"/>
                </a:solidFill>
                <a:latin typeface="Times New Roman" panose="02020603050405020304" pitchFamily="18" charset="0"/>
                <a:cs typeface="Times New Roman" panose="02020603050405020304" pitchFamily="18" charset="0"/>
              </a:rPr>
              <a:t>quantitative</a:t>
            </a:r>
            <a:r>
              <a:rPr lang="en-US" dirty="0" smtClean="0">
                <a:latin typeface="Times New Roman" panose="02020603050405020304" pitchFamily="18" charset="0"/>
                <a:cs typeface="Times New Roman" panose="02020603050405020304" pitchFamily="18" charset="0"/>
              </a:rPr>
              <a:t> data</a:t>
            </a:r>
          </a:p>
          <a:p>
            <a:pPr marL="82296" indent="0">
              <a:buNone/>
            </a:pPr>
            <a:r>
              <a:rPr lang="en-US" b="1" dirty="0" smtClean="0">
                <a:latin typeface="Times New Roman" panose="02020603050405020304" pitchFamily="18" charset="0"/>
                <a:cs typeface="Times New Roman" panose="02020603050405020304" pitchFamily="18" charset="0"/>
              </a:rPr>
              <a:t>Why?</a:t>
            </a:r>
          </a:p>
          <a:p>
            <a:pPr>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To provide guidelines of what goes into the project: actual amount of resources needed</a:t>
            </a:r>
          </a:p>
          <a:p>
            <a:pPr>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To explain how others have executed such projects in the past </a:t>
            </a:r>
          </a:p>
          <a:p>
            <a:pPr>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T</a:t>
            </a:r>
            <a:r>
              <a:rPr lang="en-US" dirty="0" smtClean="0">
                <a:latin typeface="Times New Roman" panose="02020603050405020304" pitchFamily="18" charset="0"/>
                <a:cs typeface="Times New Roman" panose="02020603050405020304" pitchFamily="18" charset="0"/>
              </a:rPr>
              <a:t>o explain what can be done differently to help in the actualization of the hospital’s objectives and in improving the success rates of their project. </a:t>
            </a:r>
          </a:p>
          <a:p>
            <a:pPr marL="82296" indent="0">
              <a:buNone/>
            </a:pPr>
            <a:endParaRPr lang="en-US"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5105400" y="5562600"/>
            <a:ext cx="3810000" cy="1295400"/>
          </a:xfrm>
          <a:prstGeom prst="rect">
            <a:avLst/>
          </a:prstGeom>
        </p:spPr>
      </p:pic>
    </p:spTree>
    <p:extLst>
      <p:ext uri="{BB962C8B-B14F-4D97-AF65-F5344CB8AC3E}">
        <p14:creationId xmlns:p14="http://schemas.microsoft.com/office/powerpoint/2010/main" xmlns="" val="35025275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000" dirty="0" smtClean="0">
                <a:latin typeface="Times New Roman" panose="02020603050405020304" pitchFamily="18" charset="0"/>
                <a:cs typeface="Times New Roman" panose="02020603050405020304" pitchFamily="18" charset="0"/>
              </a:rPr>
              <a:t>Decision-making Process To Apply:</a:t>
            </a: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70000" lnSpcReduction="20000"/>
          </a:bodyPr>
          <a:lstStyle/>
          <a:p>
            <a:pPr marL="82296" indent="0">
              <a:buNone/>
            </a:pPr>
            <a:r>
              <a:rPr lang="en-US" dirty="0" smtClean="0">
                <a:latin typeface="Times New Roman" panose="02020603050405020304" pitchFamily="18" charset="0"/>
                <a:cs typeface="Times New Roman" panose="02020603050405020304" pitchFamily="18" charset="0"/>
              </a:rPr>
              <a:t>7 steps (Lucidchart, 2020):</a:t>
            </a:r>
          </a:p>
          <a:p>
            <a:pPr marL="596646" indent="-514350">
              <a:buFont typeface="+mj-lt"/>
              <a:buAutoNum type="arabicPeriod"/>
            </a:pPr>
            <a:r>
              <a:rPr lang="en-US" i="1" dirty="0" smtClean="0">
                <a:latin typeface="Times New Roman" panose="02020603050405020304" pitchFamily="18" charset="0"/>
                <a:cs typeface="Times New Roman" panose="02020603050405020304" pitchFamily="18" charset="0"/>
              </a:rPr>
              <a:t>Identify the decision </a:t>
            </a:r>
            <a:r>
              <a:rPr lang="en-US" dirty="0" smtClean="0">
                <a:latin typeface="Times New Roman" panose="02020603050405020304" pitchFamily="18" charset="0"/>
                <a:cs typeface="Times New Roman" panose="02020603050405020304" pitchFamily="18" charset="0"/>
              </a:rPr>
              <a:t>- Identify clearly the problem or decision to make</a:t>
            </a:r>
          </a:p>
          <a:p>
            <a:pPr marL="596646" indent="-514350">
              <a:buFont typeface="+mj-lt"/>
              <a:buAutoNum type="arabicPeriod"/>
            </a:pPr>
            <a:r>
              <a:rPr lang="en-US" i="1" dirty="0" smtClean="0">
                <a:latin typeface="Times New Roman" panose="02020603050405020304" pitchFamily="18" charset="0"/>
                <a:cs typeface="Times New Roman" panose="02020603050405020304" pitchFamily="18" charset="0"/>
              </a:rPr>
              <a:t>Gather relevant information </a:t>
            </a:r>
            <a:r>
              <a:rPr lang="en-US" dirty="0" smtClean="0">
                <a:latin typeface="Times New Roman" panose="02020603050405020304" pitchFamily="18" charset="0"/>
                <a:cs typeface="Times New Roman" panose="02020603050405020304" pitchFamily="18" charset="0"/>
              </a:rPr>
              <a:t>- Extensive research: both internal and external assessments</a:t>
            </a:r>
          </a:p>
          <a:p>
            <a:pPr marL="596646" indent="-514350">
              <a:buFont typeface="+mj-lt"/>
              <a:buAutoNum type="arabicPeriod"/>
            </a:pPr>
            <a:r>
              <a:rPr lang="en-US" i="1" dirty="0" smtClean="0">
                <a:latin typeface="Times New Roman" panose="02020603050405020304" pitchFamily="18" charset="0"/>
                <a:cs typeface="Times New Roman" panose="02020603050405020304" pitchFamily="18" charset="0"/>
              </a:rPr>
              <a:t>Identify the alternatives</a:t>
            </a:r>
            <a:r>
              <a:rPr lang="en-US" dirty="0" smtClean="0">
                <a:latin typeface="Times New Roman" panose="02020603050405020304" pitchFamily="18" charset="0"/>
                <a:cs typeface="Times New Roman" panose="02020603050405020304" pitchFamily="18" charset="0"/>
              </a:rPr>
              <a:t> – identify possible solutions from the information you have gathered through research</a:t>
            </a:r>
          </a:p>
          <a:p>
            <a:pPr marL="596646" indent="-514350">
              <a:buFont typeface="+mj-lt"/>
              <a:buAutoNum type="arabicPeriod"/>
            </a:pPr>
            <a:r>
              <a:rPr lang="en-US" i="1" dirty="0" smtClean="0">
                <a:latin typeface="Times New Roman" panose="02020603050405020304" pitchFamily="18" charset="0"/>
                <a:cs typeface="Times New Roman" panose="02020603050405020304" pitchFamily="18" charset="0"/>
              </a:rPr>
              <a:t>Weigh the evidence </a:t>
            </a:r>
            <a:r>
              <a:rPr lang="en-US" dirty="0" smtClean="0">
                <a:latin typeface="Times New Roman" panose="02020603050405020304" pitchFamily="18" charset="0"/>
                <a:cs typeface="Times New Roman" panose="02020603050405020304" pitchFamily="18" charset="0"/>
              </a:rPr>
              <a:t>– SWOT analysis of all the possible alternatives.</a:t>
            </a:r>
          </a:p>
          <a:p>
            <a:pPr marL="596646" indent="-514350">
              <a:buFont typeface="+mj-lt"/>
              <a:buAutoNum type="arabicPeriod"/>
            </a:pPr>
            <a:r>
              <a:rPr lang="en-US" i="1" dirty="0" smtClean="0">
                <a:latin typeface="Times New Roman" panose="02020603050405020304" pitchFamily="18" charset="0"/>
                <a:cs typeface="Times New Roman" panose="02020603050405020304" pitchFamily="18" charset="0"/>
              </a:rPr>
              <a:t>Choose among the alternatives </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pick the best (one with most strengths and opportunities and less threats and no weaknesses</a:t>
            </a:r>
            <a:r>
              <a:rPr lang="en-US" dirty="0" smtClean="0">
                <a:latin typeface="Times New Roman" panose="02020603050405020304" pitchFamily="18" charset="0"/>
                <a:cs typeface="Times New Roman" panose="02020603050405020304" pitchFamily="18" charset="0"/>
              </a:rPr>
              <a:t>)</a:t>
            </a:r>
          </a:p>
          <a:p>
            <a:pPr marL="596646" indent="-514350">
              <a:buFont typeface="+mj-lt"/>
              <a:buAutoNum type="arabicPeriod"/>
            </a:pPr>
            <a:r>
              <a:rPr lang="en-US" i="1" dirty="0" smtClean="0">
                <a:latin typeface="Times New Roman" panose="02020603050405020304" pitchFamily="18" charset="0"/>
                <a:cs typeface="Times New Roman" panose="02020603050405020304" pitchFamily="18" charset="0"/>
              </a:rPr>
              <a:t>Take action </a:t>
            </a:r>
            <a:r>
              <a:rPr lang="en-US" dirty="0" smtClean="0">
                <a:latin typeface="Times New Roman" panose="02020603050405020304" pitchFamily="18" charset="0"/>
                <a:cs typeface="Times New Roman" panose="02020603050405020304" pitchFamily="18" charset="0"/>
              </a:rPr>
              <a:t>– Implement the solution of choice</a:t>
            </a:r>
          </a:p>
          <a:p>
            <a:pPr marL="596646" indent="-514350">
              <a:buFont typeface="+mj-lt"/>
              <a:buAutoNum type="arabicPeriod"/>
            </a:pPr>
            <a:r>
              <a:rPr lang="en-US" i="1" dirty="0" smtClean="0">
                <a:latin typeface="Times New Roman" panose="02020603050405020304" pitchFamily="18" charset="0"/>
                <a:cs typeface="Times New Roman" panose="02020603050405020304" pitchFamily="18" charset="0"/>
              </a:rPr>
              <a:t>Review your decision </a:t>
            </a:r>
            <a:r>
              <a:rPr lang="en-US" dirty="0" smtClean="0">
                <a:latin typeface="Times New Roman" panose="02020603050405020304" pitchFamily="18" charset="0"/>
                <a:cs typeface="Times New Roman" panose="02020603050405020304" pitchFamily="18" charset="0"/>
              </a:rPr>
              <a:t>– re-evaluate your decision</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11345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dirty="0" smtClean="0">
                <a:latin typeface="Times New Roman" panose="02020603050405020304" pitchFamily="18" charset="0"/>
                <a:cs typeface="Times New Roman" panose="02020603050405020304" pitchFamily="18" charset="0"/>
              </a:rPr>
              <a:t>My Decision and Solution</a:t>
            </a:r>
            <a:endParaRPr lang="en-US" sz="4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77500" lnSpcReduction="20000"/>
          </a:bodyPr>
          <a:lstStyle/>
          <a:p>
            <a:pPr marL="82296" indent="0">
              <a:buNone/>
            </a:pPr>
            <a:r>
              <a:rPr lang="en-US" dirty="0" smtClean="0">
                <a:latin typeface="Times New Roman" panose="02020603050405020304" pitchFamily="18" charset="0"/>
                <a:cs typeface="Times New Roman" panose="02020603050405020304" pitchFamily="18" charset="0"/>
              </a:rPr>
              <a:t>Yes, the Board will be making </a:t>
            </a:r>
            <a:r>
              <a:rPr lang="en-US" b="1" dirty="0" smtClean="0">
                <a:latin typeface="Times New Roman" panose="02020603050405020304" pitchFamily="18" charset="0"/>
                <a:cs typeface="Times New Roman" panose="02020603050405020304" pitchFamily="18" charset="0"/>
              </a:rPr>
              <a:t>the right </a:t>
            </a:r>
            <a:r>
              <a:rPr lang="en-US" dirty="0" smtClean="0">
                <a:latin typeface="Times New Roman" panose="02020603050405020304" pitchFamily="18" charset="0"/>
                <a:cs typeface="Times New Roman" panose="02020603050405020304" pitchFamily="18" charset="0"/>
              </a:rPr>
              <a:t>decision.</a:t>
            </a:r>
          </a:p>
          <a:p>
            <a:pPr marL="82296" indent="0">
              <a:buNone/>
            </a:pPr>
            <a:r>
              <a:rPr lang="en-US" b="1" dirty="0" smtClean="0">
                <a:latin typeface="Times New Roman" panose="02020603050405020304" pitchFamily="18" charset="0"/>
                <a:cs typeface="Times New Roman" panose="02020603050405020304" pitchFamily="18" charset="0"/>
              </a:rPr>
              <a:t>Why?</a:t>
            </a:r>
          </a:p>
          <a:p>
            <a:pPr marL="82296" indent="0">
              <a:buNone/>
            </a:pPr>
            <a:r>
              <a:rPr lang="en-US" dirty="0" smtClean="0">
                <a:latin typeface="Times New Roman" panose="02020603050405020304" pitchFamily="18" charset="0"/>
                <a:cs typeface="Times New Roman" panose="02020603050405020304" pitchFamily="18" charset="0"/>
              </a:rPr>
              <a:t>Free mobile clinics have been depicted as very instrumental in reducing the burden of diseases among rural communities in the United States (Yu et al. 2017)</a:t>
            </a:r>
          </a:p>
          <a:p>
            <a:pPr marL="82296" indent="0">
              <a:buNone/>
            </a:pPr>
            <a:r>
              <a:rPr lang="en-US" b="1" dirty="0" smtClean="0">
                <a:latin typeface="Times New Roman" panose="02020603050405020304" pitchFamily="18" charset="0"/>
                <a:cs typeface="Times New Roman" panose="02020603050405020304" pitchFamily="18" charset="0"/>
              </a:rPr>
              <a:t>How?</a:t>
            </a:r>
          </a:p>
          <a:p>
            <a:pPr marL="82296" indent="0">
              <a:buNone/>
            </a:pPr>
            <a:r>
              <a:rPr lang="en-US" dirty="0" smtClean="0">
                <a:latin typeface="Times New Roman" panose="02020603050405020304" pitchFamily="18" charset="0"/>
                <a:cs typeface="Times New Roman" panose="02020603050405020304" pitchFamily="18" charset="0"/>
              </a:rPr>
              <a:t>By removing barriers to healthcare access (Yu et al. 2017)</a:t>
            </a:r>
          </a:p>
          <a:p>
            <a:pPr marL="82296" indent="0">
              <a:buNone/>
            </a:pPr>
            <a:r>
              <a:rPr lang="en-US" b="1" dirty="0" smtClean="0">
                <a:latin typeface="Times New Roman" panose="02020603050405020304" pitchFamily="18" charset="0"/>
                <a:cs typeface="Times New Roman" panose="02020603050405020304" pitchFamily="18" charset="0"/>
              </a:rPr>
              <a:t>Relative Cost? </a:t>
            </a:r>
          </a:p>
          <a:p>
            <a:pPr marL="82296" indent="0">
              <a:buNone/>
            </a:pPr>
            <a:r>
              <a:rPr lang="en-US" dirty="0" smtClean="0">
                <a:latin typeface="Times New Roman" panose="02020603050405020304" pitchFamily="18" charset="0"/>
                <a:cs typeface="Times New Roman" panose="02020603050405020304" pitchFamily="18" charset="0"/>
              </a:rPr>
              <a:t>Well below $100,000</a:t>
            </a:r>
          </a:p>
          <a:p>
            <a:pPr marL="82296" indent="0">
              <a:buNone/>
            </a:pPr>
            <a:r>
              <a:rPr lang="en-US" b="1" dirty="0" smtClean="0">
                <a:latin typeface="Times New Roman" panose="02020603050405020304" pitchFamily="18" charset="0"/>
                <a:cs typeface="Times New Roman" panose="02020603050405020304" pitchFamily="18" charset="0"/>
              </a:rPr>
              <a:t>Solution?</a:t>
            </a:r>
          </a:p>
          <a:p>
            <a:pPr marL="82296" indent="0">
              <a:buNone/>
            </a:pPr>
            <a:r>
              <a:rPr lang="en-US" dirty="0" smtClean="0">
                <a:latin typeface="Times New Roman" panose="02020603050405020304" pitchFamily="18" charset="0"/>
                <a:cs typeface="Times New Roman" panose="02020603050405020304" pitchFamily="18" charset="0"/>
              </a:rPr>
              <a:t>Modification of available ambulances to function as mobile clinics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2510914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dirty="0" smtClean="0">
                <a:latin typeface="Times New Roman" panose="02020603050405020304" pitchFamily="18" charset="0"/>
                <a:cs typeface="Times New Roman" panose="02020603050405020304" pitchFamily="18" charset="0"/>
              </a:rPr>
              <a:t>References</a:t>
            </a:r>
            <a:endParaRPr lang="en-US" sz="4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70000" lnSpcReduction="20000"/>
          </a:bodyPr>
          <a:lstStyle/>
          <a:p>
            <a:pPr>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Gordis, L. (2014). </a:t>
            </a:r>
            <a:r>
              <a:rPr lang="en-US" i="1" dirty="0" smtClean="0">
                <a:latin typeface="Times New Roman" panose="02020603050405020304" pitchFamily="18" charset="0"/>
                <a:cs typeface="Times New Roman" panose="02020603050405020304" pitchFamily="18" charset="0"/>
              </a:rPr>
              <a:t>Epidemiology</a:t>
            </a:r>
            <a:r>
              <a:rPr lang="en-US" dirty="0" smtClean="0">
                <a:latin typeface="Times New Roman" panose="02020603050405020304" pitchFamily="18" charset="0"/>
                <a:cs typeface="Times New Roman" panose="02020603050405020304" pitchFamily="18" charset="0"/>
              </a:rPr>
              <a:t>. 5</a:t>
            </a:r>
            <a:r>
              <a:rPr lang="en-US" baseline="30000" dirty="0" smtClean="0">
                <a:latin typeface="Times New Roman" panose="02020603050405020304" pitchFamily="18" charset="0"/>
                <a:cs typeface="Times New Roman" panose="02020603050405020304" pitchFamily="18" charset="0"/>
              </a:rPr>
              <a:t>th</a:t>
            </a:r>
            <a:r>
              <a:rPr lang="en-US" dirty="0" smtClean="0">
                <a:latin typeface="Times New Roman" panose="02020603050405020304" pitchFamily="18" charset="0"/>
                <a:cs typeface="Times New Roman" panose="02020603050405020304" pitchFamily="18" charset="0"/>
              </a:rPr>
              <a:t> Edition. Philadelphia: Elsevier Saunders</a:t>
            </a:r>
          </a:p>
          <a:p>
            <a:pPr>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Fleming, S. T. (2008). </a:t>
            </a:r>
            <a:r>
              <a:rPr lang="en-US" i="1" dirty="0" smtClean="0">
                <a:latin typeface="Times New Roman" panose="02020603050405020304" pitchFamily="18" charset="0"/>
                <a:cs typeface="Times New Roman" panose="02020603050405020304" pitchFamily="18" charset="0"/>
              </a:rPr>
              <a:t>Managerial Epidemiology: Concepts and Cases.</a:t>
            </a:r>
            <a:r>
              <a:rPr lang="en-US" dirty="0" smtClean="0">
                <a:latin typeface="Times New Roman" panose="02020603050405020304" pitchFamily="18" charset="0"/>
                <a:cs typeface="Times New Roman" panose="02020603050405020304" pitchFamily="18" charset="0"/>
              </a:rPr>
              <a:t> Ann Arbor: Health Administration Press.</a:t>
            </a:r>
          </a:p>
          <a:p>
            <a:pPr>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Fos, P. J. (2005). Managerial Epidemiology for Health Care Organizations. </a:t>
            </a:r>
            <a:r>
              <a:rPr lang="en-US" i="1" dirty="0" smtClean="0">
                <a:latin typeface="Times New Roman" panose="02020603050405020304" pitchFamily="18" charset="0"/>
                <a:cs typeface="Times New Roman" panose="02020603050405020304" pitchFamily="18" charset="0"/>
              </a:rPr>
              <a:t>Jossey-Bass</a:t>
            </a:r>
            <a:r>
              <a:rPr lang="en-US" dirty="0" smtClean="0">
                <a:latin typeface="Times New Roman" panose="02020603050405020304" pitchFamily="18" charset="0"/>
                <a:cs typeface="Times New Roman" panose="02020603050405020304" pitchFamily="18" charset="0"/>
              </a:rPr>
              <a:t>, p. 4</a:t>
            </a:r>
          </a:p>
          <a:p>
            <a:pPr>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Lucidchart Content Team (2020). 7 Steps of the Decision-Making Process. </a:t>
            </a:r>
            <a:r>
              <a:rPr lang="en-US" dirty="0">
                <a:latin typeface="Times New Roman" panose="02020603050405020304" pitchFamily="18" charset="0"/>
                <a:cs typeface="Times New Roman" panose="02020603050405020304" pitchFamily="18" charset="0"/>
              </a:rPr>
              <a:t>Retrieved from </a:t>
            </a:r>
            <a:r>
              <a:rPr lang="en-US" dirty="0">
                <a:latin typeface="Times New Roman" panose="02020603050405020304" pitchFamily="18" charset="0"/>
                <a:cs typeface="Times New Roman" panose="02020603050405020304" pitchFamily="18" charset="0"/>
                <a:hlinkClick r:id="rId2"/>
              </a:rPr>
              <a:t>https://</a:t>
            </a:r>
            <a:r>
              <a:rPr lang="en-US" dirty="0" smtClean="0">
                <a:latin typeface="Times New Roman" panose="02020603050405020304" pitchFamily="18" charset="0"/>
                <a:cs typeface="Times New Roman" panose="02020603050405020304" pitchFamily="18" charset="0"/>
                <a:hlinkClick r:id="rId2"/>
              </a:rPr>
              <a:t>www.lucidchart.com/blog/decision-making-process-steps</a:t>
            </a:r>
            <a:endParaRPr lang="en-US" dirty="0" smtClean="0">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Yu, W. Y. S., Hill, C., Ricks, L. M., Bennet, J., &amp; Oriol, E. N. (2017). The Scope and Impact of Mobile Health Clinics in the United Sates: A Literature Review. </a:t>
            </a:r>
            <a:r>
              <a:rPr lang="en-US" i="1" dirty="0" smtClean="0">
                <a:latin typeface="Times New Roman" panose="02020603050405020304" pitchFamily="18" charset="0"/>
                <a:cs typeface="Times New Roman" panose="02020603050405020304" pitchFamily="18" charset="0"/>
              </a:rPr>
              <a:t>Int J Equity Health</a:t>
            </a:r>
            <a:r>
              <a:rPr lang="en-US" dirty="0" smtClean="0">
                <a:latin typeface="Times New Roman" panose="02020603050405020304" pitchFamily="18" charset="0"/>
                <a:cs typeface="Times New Roman" panose="02020603050405020304" pitchFamily="18" charset="0"/>
              </a:rPr>
              <a:t>, 16: 178</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25462052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83</TotalTime>
  <Words>969</Words>
  <Application>Microsoft Office PowerPoint</Application>
  <PresentationFormat>On-screen Show (4:3)</PresentationFormat>
  <Paragraphs>95</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Solstice</vt:lpstr>
      <vt:lpstr>Managerial Epidemiology and Decision Making in Healthcare</vt:lpstr>
      <vt:lpstr>Why learn about Managerial Epidemiology?</vt:lpstr>
      <vt:lpstr>Types of data and studies to be familiar with:</vt:lpstr>
      <vt:lpstr>Types of data and studies to be familiar with: cont’d</vt:lpstr>
      <vt:lpstr>Managerial issue: Case study</vt:lpstr>
      <vt:lpstr>How to Develop Good Decisions</vt:lpstr>
      <vt:lpstr>Why These Evidence?</vt:lpstr>
      <vt:lpstr>Epidemiological data, studies, and metrics needed to support the decision-making process</vt:lpstr>
      <vt:lpstr>Decision-making Process To Apply:</vt:lpstr>
      <vt:lpstr>My Decision and Solution</vt:lpstr>
      <vt:lpstr>References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Managerial Epidemiology and Decision Making in Healthcare</dc:title>
  <dc:creator>Anne Patricia</dc:creator>
  <cp:lastModifiedBy>Kamande</cp:lastModifiedBy>
  <cp:revision>28</cp:revision>
  <dcterms:created xsi:type="dcterms:W3CDTF">2006-08-16T00:00:00Z</dcterms:created>
  <dcterms:modified xsi:type="dcterms:W3CDTF">2020-05-03T14:44:16Z</dcterms:modified>
</cp:coreProperties>
</file>